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E19794-1F7F-46D1-AEBB-86DC62DFABA4}"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96A05-4E85-4FBE-A115-5FDA814D13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19794-1F7F-46D1-AEBB-86DC62DFABA4}"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96A05-4E85-4FBE-A115-5FDA814D13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19794-1F7F-46D1-AEBB-86DC62DFABA4}"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96A05-4E85-4FBE-A115-5FDA814D13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E19794-1F7F-46D1-AEBB-86DC62DFABA4}"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96A05-4E85-4FBE-A115-5FDA814D13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E19794-1F7F-46D1-AEBB-86DC62DFABA4}" type="datetimeFigureOut">
              <a:rPr lang="en-US" smtClean="0"/>
              <a:t>6/2/2011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A96A05-4E85-4FBE-A115-5FDA814D13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3E19794-1F7F-46D1-AEBB-86DC62DFABA4}" type="datetimeFigureOut">
              <a:rPr lang="en-US" smtClean="0"/>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A96A05-4E85-4FBE-A115-5FDA814D13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E19794-1F7F-46D1-AEBB-86DC62DFABA4}" type="datetimeFigureOut">
              <a:rPr lang="en-US" smtClean="0"/>
              <a:t>6/2/2011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A96A05-4E85-4FBE-A115-5FDA814D13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E19794-1F7F-46D1-AEBB-86DC62DFABA4}" type="datetimeFigureOut">
              <a:rPr lang="en-US" smtClean="0"/>
              <a:t>6/2/2011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A96A05-4E85-4FBE-A115-5FDA814D13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19794-1F7F-46D1-AEBB-86DC62DFABA4}" type="datetimeFigureOut">
              <a:rPr lang="en-US" smtClean="0"/>
              <a:t>6/2/2011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A96A05-4E85-4FBE-A115-5FDA814D13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E19794-1F7F-46D1-AEBB-86DC62DFABA4}" type="datetimeFigureOut">
              <a:rPr lang="en-US" smtClean="0"/>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A96A05-4E85-4FBE-A115-5FDA814D13A1}" type="slidenum">
              <a:rPr lang="en-US" smtClean="0"/>
              <a:t>‹#›</a:t>
            </a:fld>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E19794-1F7F-46D1-AEBB-86DC62DFABA4}" type="datetimeFigureOut">
              <a:rPr lang="en-US" smtClean="0"/>
              <a:t>6/2/2011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A96A05-4E85-4FBE-A115-5FDA814D13A1}"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F3E19794-1F7F-46D1-AEBB-86DC62DFABA4}" type="datetimeFigureOut">
              <a:rPr lang="en-US" smtClean="0"/>
              <a:t>6/2/2011</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40A96A05-4E85-4FBE-A115-5FDA814D13A1}" type="slidenum">
              <a:rPr lang="en-US" smtClean="0"/>
              <a:t>‹#›</a:t>
            </a:fld>
            <a:endParaRPr lang="en-US"/>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HiT621PrrO0&amp;feature=related"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19200" y="4038600"/>
            <a:ext cx="7117180" cy="1981200"/>
          </a:xfrm>
        </p:spPr>
        <p:txBody>
          <a:bodyPr>
            <a:noAutofit/>
          </a:bodyPr>
          <a:lstStyle/>
          <a:p>
            <a:r>
              <a:rPr lang="en-US" sz="4000" dirty="0" smtClean="0"/>
              <a:t>Created by Tom Brown, Maddalyn Erato, Mike McGowan, Ariel Schofield</a:t>
            </a:r>
            <a:endParaRPr lang="en-US" sz="4000" dirty="0"/>
          </a:p>
        </p:txBody>
      </p:sp>
      <p:sp>
        <p:nvSpPr>
          <p:cNvPr id="4" name="Rectangle 3"/>
          <p:cNvSpPr/>
          <p:nvPr/>
        </p:nvSpPr>
        <p:spPr>
          <a:xfrm>
            <a:off x="762000" y="1295400"/>
            <a:ext cx="7391400" cy="1754326"/>
          </a:xfrm>
          <a:prstGeom prst="rect">
            <a:avLst/>
          </a:prstGeom>
          <a:noFill/>
        </p:spPr>
        <p:txBody>
          <a:bodyPr wrap="square" lIns="91440" tIns="45720" rIns="91440" bIns="45720">
            <a:spAutoFit/>
          </a:bodyPr>
          <a:lstStyle/>
          <a:p>
            <a:pPr algn="ctr"/>
            <a:r>
              <a:rPr lang="en-US"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The Respiratory System</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extLst>
      <p:ext uri="{BB962C8B-B14F-4D97-AF65-F5344CB8AC3E}">
        <p14:creationId xmlns:p14="http://schemas.microsoft.com/office/powerpoint/2010/main" val="965652658"/>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The “Breathing” Process</a:t>
            </a:r>
            <a:endParaRPr lang="en-US" b="1" u="sng" dirty="0"/>
          </a:p>
        </p:txBody>
      </p:sp>
      <p:sp>
        <p:nvSpPr>
          <p:cNvPr id="3" name="Content Placeholder 2"/>
          <p:cNvSpPr>
            <a:spLocks noGrp="1"/>
          </p:cNvSpPr>
          <p:nvPr>
            <p:ph idx="1"/>
          </p:nvPr>
        </p:nvSpPr>
        <p:spPr>
          <a:xfrm>
            <a:off x="914400" y="1676400"/>
            <a:ext cx="7125112" cy="4912132"/>
          </a:xfrm>
        </p:spPr>
        <p:txBody>
          <a:bodyPr/>
          <a:lstStyle/>
          <a:p>
            <a:pPr marL="0" indent="0" algn="ctr">
              <a:buNone/>
            </a:pPr>
            <a:r>
              <a:rPr lang="en-US" dirty="0">
                <a:hlinkClick r:id="rId2"/>
              </a:rPr>
              <a:t>http://</a:t>
            </a:r>
            <a:r>
              <a:rPr lang="en-US" dirty="0" smtClean="0">
                <a:hlinkClick r:id="rId2"/>
              </a:rPr>
              <a:t>www.youtube.com/watch?v=HiT621PrrO0&amp;feature=related</a:t>
            </a:r>
            <a:endParaRPr lang="en-US" dirty="0" smtClean="0"/>
          </a:p>
          <a:p>
            <a:pPr marL="0" indent="0">
              <a:buNone/>
            </a:pPr>
            <a:endParaRPr lang="en-US" dirty="0" smtClean="0"/>
          </a:p>
          <a:p>
            <a:r>
              <a:rPr lang="en-US" dirty="0" smtClean="0"/>
              <a:t>You inhale oxygen inflating your lungs and pushing down on the diaphragm. You exhale carbon dioxide by deflating your lungs and pushing up on your diaphragm. The Alveoli are sacs in your lungs where oxygen and carbon dioxide are exchanged. You get oxygen from the atmosphere and you expel carbon dioxide by your diaphragm and ribs pushing up and close to your lungs.</a:t>
            </a:r>
            <a:endParaRPr lang="en-US" dirty="0"/>
          </a:p>
        </p:txBody>
      </p:sp>
    </p:spTree>
    <p:extLst>
      <p:ext uri="{BB962C8B-B14F-4D97-AF65-F5344CB8AC3E}">
        <p14:creationId xmlns:p14="http://schemas.microsoft.com/office/powerpoint/2010/main" val="387804264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43" y="228600"/>
            <a:ext cx="7125113" cy="924475"/>
          </a:xfrm>
        </p:spPr>
        <p:txBody>
          <a:bodyPr/>
          <a:lstStyle/>
          <a:p>
            <a:pPr algn="ctr"/>
            <a:r>
              <a:rPr lang="en-US" b="1" u="sng" dirty="0" smtClean="0"/>
              <a:t>Asthma</a:t>
            </a:r>
            <a:endParaRPr lang="en-US" b="1" u="sng" dirty="0"/>
          </a:p>
        </p:txBody>
      </p:sp>
      <p:sp>
        <p:nvSpPr>
          <p:cNvPr id="3" name="Content Placeholder 2"/>
          <p:cNvSpPr>
            <a:spLocks noGrp="1"/>
          </p:cNvSpPr>
          <p:nvPr>
            <p:ph idx="1"/>
          </p:nvPr>
        </p:nvSpPr>
        <p:spPr/>
        <p:txBody>
          <a:bodyPr>
            <a:normAutofit fontScale="92500" lnSpcReduction="20000"/>
          </a:bodyPr>
          <a:lstStyle/>
          <a:p>
            <a:endParaRPr lang="en-US" dirty="0" smtClean="0"/>
          </a:p>
          <a:p>
            <a:endParaRPr lang="en-US" dirty="0"/>
          </a:p>
          <a:p>
            <a:endParaRPr lang="en-US" dirty="0" smtClean="0"/>
          </a:p>
          <a:p>
            <a:endParaRPr lang="en-US" dirty="0"/>
          </a:p>
          <a:p>
            <a:endParaRPr lang="en-US" dirty="0" smtClean="0"/>
          </a:p>
          <a:p>
            <a:endParaRPr lang="en-US" dirty="0" smtClean="0"/>
          </a:p>
          <a:p>
            <a:r>
              <a:rPr lang="en-US" dirty="0" smtClean="0"/>
              <a:t>Asthma is a long term disease that makes breathing difficult. Asthma has no cure, but it is manageable. Asthma causes the airways to become extremely sensitive. The airways can become red and swollen, shrinking the airway thus making it harder to breathe. Airways may also go into a spasm and the airways shrink. Some </a:t>
            </a:r>
            <a:r>
              <a:rPr lang="en-US" dirty="0"/>
              <a:t>r</a:t>
            </a:r>
            <a:r>
              <a:rPr lang="en-US" dirty="0" smtClean="0"/>
              <a:t>isk factors for being diagnosed with Asthma are air pollution, family history, and can sometimes be work-related.</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1371600"/>
            <a:ext cx="4114800" cy="235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9068937"/>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
            <a:ext cx="7125113" cy="924475"/>
          </a:xfrm>
        </p:spPr>
        <p:txBody>
          <a:bodyPr/>
          <a:lstStyle/>
          <a:p>
            <a:pPr algn="ctr"/>
            <a:r>
              <a:rPr lang="en-US" sz="5400" b="1" u="sng" dirty="0" smtClean="0"/>
              <a:t>Fun Facts</a:t>
            </a:r>
            <a:endParaRPr lang="en-US" sz="5400" b="1" u="sng" dirty="0"/>
          </a:p>
        </p:txBody>
      </p:sp>
      <p:sp>
        <p:nvSpPr>
          <p:cNvPr id="3" name="Content Placeholder 2"/>
          <p:cNvSpPr>
            <a:spLocks noGrp="1"/>
          </p:cNvSpPr>
          <p:nvPr>
            <p:ph idx="1"/>
          </p:nvPr>
        </p:nvSpPr>
        <p:spPr>
          <a:xfrm>
            <a:off x="1295400" y="3352800"/>
            <a:ext cx="7125112" cy="4051437"/>
          </a:xfrm>
        </p:spPr>
        <p:txBody>
          <a:bodyPr/>
          <a:lstStyle/>
          <a:p>
            <a:pPr algn="ctr">
              <a:buFont typeface="+mj-lt"/>
              <a:buAutoNum type="arabicPeriod"/>
            </a:pPr>
            <a:r>
              <a:rPr lang="en-US" dirty="0" smtClean="0"/>
              <a:t>Lungs contain 1500 miles of airways.</a:t>
            </a:r>
          </a:p>
          <a:p>
            <a:pPr algn="ctr">
              <a:buFont typeface="+mj-lt"/>
              <a:buAutoNum type="arabicPeriod"/>
            </a:pPr>
            <a:r>
              <a:rPr lang="en-US" dirty="0" smtClean="0"/>
              <a:t>People breathe thirteen pints a minutes.</a:t>
            </a:r>
          </a:p>
          <a:p>
            <a:pPr algn="ctr">
              <a:buFont typeface="+mj-lt"/>
              <a:buAutoNum type="arabicPeriod"/>
            </a:pPr>
            <a:r>
              <a:rPr lang="en-US" dirty="0" smtClean="0"/>
              <a:t>Lungs have over 300 million alveoli.</a:t>
            </a:r>
          </a:p>
          <a:p>
            <a:pPr algn="ctr">
              <a:buFont typeface="+mj-lt"/>
              <a:buAutoNum type="arabicPeriod"/>
            </a:pPr>
            <a:r>
              <a:rPr lang="en-US" dirty="0" smtClean="0"/>
              <a:t>The right lung has three lobes/sections. The left lung has only two lobes/sections.</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3145" y="1295400"/>
            <a:ext cx="43815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0293867"/>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The Main Functions of the respiratory system</a:t>
            </a:r>
            <a:endParaRPr lang="en-US" b="1" u="sng" dirty="0"/>
          </a:p>
        </p:txBody>
      </p:sp>
      <p:sp>
        <p:nvSpPr>
          <p:cNvPr id="3" name="Content Placeholder 2"/>
          <p:cNvSpPr>
            <a:spLocks noGrp="1"/>
          </p:cNvSpPr>
          <p:nvPr>
            <p:ph idx="1"/>
          </p:nvPr>
        </p:nvSpPr>
        <p:spPr>
          <a:xfrm>
            <a:off x="1009443" y="1676400"/>
            <a:ext cx="7677357" cy="5105400"/>
          </a:xfrm>
        </p:spPr>
        <p:txBody>
          <a:bodyPr>
            <a:normAutofit fontScale="62500" lnSpcReduction="20000"/>
          </a:bodyPr>
          <a:lstStyle/>
          <a:p>
            <a:pPr>
              <a:buFont typeface="+mj-lt"/>
              <a:buAutoNum type="arabicPeriod"/>
            </a:pPr>
            <a:endParaRPr lang="en-US" dirty="0" smtClean="0"/>
          </a:p>
          <a:p>
            <a:pPr>
              <a:buFont typeface="+mj-lt"/>
              <a:buAutoNum type="arabicPeriod"/>
            </a:pPr>
            <a:endParaRPr lang="en-US" dirty="0"/>
          </a:p>
          <a:p>
            <a:pPr marL="0" indent="0">
              <a:buNone/>
            </a:pPr>
            <a:endParaRPr lang="en-US" dirty="0" smtClean="0"/>
          </a:p>
          <a:p>
            <a:pPr>
              <a:buFont typeface="+mj-lt"/>
              <a:buAutoNum type="arabicPeriod"/>
            </a:pPr>
            <a:endParaRPr lang="en-US" dirty="0"/>
          </a:p>
          <a:p>
            <a:pPr>
              <a:buFont typeface="+mj-lt"/>
              <a:buAutoNum type="arabicPeriod"/>
            </a:pPr>
            <a:endParaRPr lang="en-US" dirty="0" smtClean="0"/>
          </a:p>
          <a:p>
            <a:pPr>
              <a:buFont typeface="+mj-lt"/>
              <a:buAutoNum type="arabicPeriod"/>
            </a:pPr>
            <a:endParaRPr lang="en-US" dirty="0" smtClean="0"/>
          </a:p>
          <a:p>
            <a:pPr>
              <a:buFont typeface="+mj-lt"/>
              <a:buAutoNum type="arabicPeriod"/>
            </a:pPr>
            <a:endParaRPr lang="en-US" dirty="0"/>
          </a:p>
          <a:p>
            <a:pPr>
              <a:buFont typeface="+mj-lt"/>
              <a:buAutoNum type="arabicPeriod"/>
            </a:pPr>
            <a:endParaRPr lang="en-US" dirty="0" smtClean="0"/>
          </a:p>
          <a:p>
            <a:pPr>
              <a:buFont typeface="+mj-lt"/>
              <a:buAutoNum type="arabicPeriod"/>
            </a:pPr>
            <a:endParaRPr lang="en-US" dirty="0"/>
          </a:p>
          <a:p>
            <a:pPr>
              <a:buFont typeface="+mj-lt"/>
              <a:buAutoNum type="arabicPeriod"/>
            </a:pPr>
            <a:endParaRPr lang="en-US" dirty="0" smtClean="0"/>
          </a:p>
          <a:p>
            <a:pPr>
              <a:buFont typeface="+mj-lt"/>
              <a:buAutoNum type="arabicPeriod"/>
            </a:pPr>
            <a:endParaRPr lang="en-US" dirty="0"/>
          </a:p>
          <a:p>
            <a:pPr>
              <a:buFont typeface="+mj-lt"/>
              <a:buAutoNum type="arabicPeriod"/>
            </a:pPr>
            <a:endParaRPr lang="en-US" dirty="0"/>
          </a:p>
          <a:p>
            <a:pPr>
              <a:buFont typeface="+mj-lt"/>
              <a:buAutoNum type="arabicPeriod"/>
            </a:pPr>
            <a:r>
              <a:rPr lang="en-US" dirty="0" smtClean="0"/>
              <a:t>Allows oxygen in the atmosphere to enter the bloodstream and Carbon Dioxide to leave the blood and enter the atmosphere.</a:t>
            </a:r>
          </a:p>
          <a:p>
            <a:pPr>
              <a:buFont typeface="+mj-lt"/>
              <a:buAutoNum type="arabicPeriod"/>
            </a:pPr>
            <a:r>
              <a:rPr lang="en-US" dirty="0" smtClean="0"/>
              <a:t>Sense of smell is obtained when molecules from the atmosphere are taken down the nasal cavity.</a:t>
            </a:r>
          </a:p>
          <a:p>
            <a:pPr>
              <a:buFont typeface="+mj-lt"/>
              <a:buAutoNum type="arabicPeriod"/>
            </a:pPr>
            <a:r>
              <a:rPr lang="en-US" dirty="0" smtClean="0"/>
              <a:t>Air moves past the vocal cords to make our unique sound and speech.</a:t>
            </a:r>
          </a:p>
          <a:p>
            <a:pPr>
              <a:buFont typeface="+mj-lt"/>
              <a:buAutoNum type="arabicPeriod"/>
            </a:pPr>
            <a:r>
              <a:rPr lang="en-US" dirty="0" smtClean="0"/>
              <a:t>Provides a shield against microorganisms by blocking them from entering the body by removing them from the system entirely.</a:t>
            </a:r>
          </a:p>
          <a:p>
            <a:pPr>
              <a:buFont typeface="+mj-lt"/>
              <a:buAutoNum type="arabicPeriod"/>
            </a:pPr>
            <a:r>
              <a:rPr lang="en-US" dirty="0" smtClean="0"/>
              <a:t>Maintain the blood’s pH(acidity/alkalinity)</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1752600"/>
            <a:ext cx="2616021"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638487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Tracheal Cells Structure and function</a:t>
            </a:r>
            <a:endParaRPr lang="en-US" b="1" u="sng" dirty="0"/>
          </a:p>
        </p:txBody>
      </p:sp>
      <p:sp>
        <p:nvSpPr>
          <p:cNvPr id="3" name="Content Placeholder 2"/>
          <p:cNvSpPr>
            <a:spLocks noGrp="1"/>
          </p:cNvSpPr>
          <p:nvPr>
            <p:ph idx="1"/>
          </p:nvPr>
        </p:nvSpPr>
        <p:spPr>
          <a:xfrm>
            <a:off x="1647722" y="4114800"/>
            <a:ext cx="5924755" cy="2353599"/>
          </a:xfrm>
        </p:spPr>
        <p:txBody>
          <a:bodyPr>
            <a:normAutofit lnSpcReduction="10000"/>
          </a:bodyPr>
          <a:lstStyle/>
          <a:p>
            <a:r>
              <a:rPr lang="en-US" sz="1100" dirty="0" smtClean="0"/>
              <a:t>Structure- single layer of cells, some cells are thin and  some can reach the free surface(boundary), but some can not. The nuclei of the cells are all different and some are arranged in layers, the cells are related to goblet cells(cells shaped like goblets that secrete mucus) and contain cilia(microscopic hair like process).</a:t>
            </a:r>
          </a:p>
          <a:p>
            <a:r>
              <a:rPr lang="en-US" sz="1100" dirty="0" smtClean="0"/>
              <a:t>Function- to build and discharge mucus onto the free surface and move mucus that contains un-recognized particles over the surface of the free surface and from passageways</a:t>
            </a:r>
          </a:p>
          <a:p>
            <a:r>
              <a:rPr lang="en-US" sz="1100" dirty="0" smtClean="0"/>
              <a:t>Advantage: The structure contains cells that can/can not reach the boundary, so there is space near the free surface to build and discharge the mucus onto, this way the foreign material can be easily taken out of the body.</a:t>
            </a:r>
          </a:p>
          <a:p>
            <a:endParaRPr 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82183" y="1600200"/>
            <a:ext cx="3124200" cy="2343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163435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Trachea</a:t>
            </a:r>
            <a:endParaRPr lang="en-US" b="1" u="sng" dirty="0"/>
          </a:p>
        </p:txBody>
      </p:sp>
      <p:sp>
        <p:nvSpPr>
          <p:cNvPr id="3" name="Content Placeholder 2"/>
          <p:cNvSpPr>
            <a:spLocks noGrp="1"/>
          </p:cNvSpPr>
          <p:nvPr>
            <p:ph idx="1"/>
          </p:nvPr>
        </p:nvSpPr>
        <p:spPr>
          <a:xfrm>
            <a:off x="990600" y="3581400"/>
            <a:ext cx="7125112" cy="3137037"/>
          </a:xfrm>
        </p:spPr>
        <p:txBody>
          <a:bodyPr>
            <a:normAutofit/>
          </a:bodyPr>
          <a:lstStyle/>
          <a:p>
            <a:pPr algn="ctr"/>
            <a:r>
              <a:rPr lang="en-US" sz="2800" dirty="0" smtClean="0"/>
              <a:t>A huge membranous tube protected by cartilage(tissue) covering the larynx to the bronchial tubes and moving air to and from the lungs.</a:t>
            </a:r>
            <a:endParaRPr lang="en-US"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538288"/>
            <a:ext cx="2749534" cy="2728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8654681"/>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8968" y="76200"/>
            <a:ext cx="7125113" cy="924475"/>
          </a:xfrm>
        </p:spPr>
        <p:txBody>
          <a:bodyPr/>
          <a:lstStyle/>
          <a:p>
            <a:pPr algn="ctr"/>
            <a:r>
              <a:rPr lang="en-US" b="1" u="sng" dirty="0" smtClean="0"/>
              <a:t>Lungs</a:t>
            </a:r>
            <a:endParaRPr lang="en-US" b="1" u="sng" dirty="0"/>
          </a:p>
        </p:txBody>
      </p:sp>
      <p:sp>
        <p:nvSpPr>
          <p:cNvPr id="3" name="Content Placeholder 2"/>
          <p:cNvSpPr>
            <a:spLocks noGrp="1"/>
          </p:cNvSpPr>
          <p:nvPr>
            <p:ph idx="1"/>
          </p:nvPr>
        </p:nvSpPr>
        <p:spPr>
          <a:xfrm>
            <a:off x="1018969" y="4171884"/>
            <a:ext cx="7125112" cy="2277398"/>
          </a:xfrm>
        </p:spPr>
        <p:txBody>
          <a:bodyPr>
            <a:noAutofit/>
          </a:bodyPr>
          <a:lstStyle/>
          <a:p>
            <a:pPr algn="ctr"/>
            <a:r>
              <a:rPr lang="en-US" sz="3600" dirty="0" smtClean="0"/>
              <a:t>Removes the Carbon Dioxide from the body and provides Oxygen for the blood</a:t>
            </a:r>
            <a:endParaRPr lang="en-US" sz="36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838200"/>
            <a:ext cx="2914650" cy="3315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667337"/>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Diaphragm</a:t>
            </a:r>
            <a:endParaRPr lang="en-US" b="1" u="sng" dirty="0"/>
          </a:p>
        </p:txBody>
      </p:sp>
      <p:sp>
        <p:nvSpPr>
          <p:cNvPr id="3" name="Content Placeholder 2"/>
          <p:cNvSpPr>
            <a:spLocks noGrp="1"/>
          </p:cNvSpPr>
          <p:nvPr>
            <p:ph idx="1"/>
          </p:nvPr>
        </p:nvSpPr>
        <p:spPr>
          <a:xfrm>
            <a:off x="990600" y="4114800"/>
            <a:ext cx="7125112" cy="2582198"/>
          </a:xfrm>
        </p:spPr>
        <p:txBody>
          <a:bodyPr>
            <a:normAutofit/>
          </a:bodyPr>
          <a:lstStyle/>
          <a:p>
            <a:pPr algn="ctr"/>
            <a:r>
              <a:rPr lang="en-US" sz="3200" dirty="0" smtClean="0"/>
              <a:t>Contracts and increases the volume of the thorax , so it inflates the lungs</a:t>
            </a:r>
            <a:endParaRPr lang="en-US" sz="32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676400"/>
            <a:ext cx="371475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8083986"/>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err="1" smtClean="0"/>
              <a:t>Epiglotis</a:t>
            </a:r>
            <a:endParaRPr lang="en-US" b="1" u="sng" dirty="0"/>
          </a:p>
        </p:txBody>
      </p:sp>
      <p:sp>
        <p:nvSpPr>
          <p:cNvPr id="3" name="Content Placeholder 2"/>
          <p:cNvSpPr>
            <a:spLocks noGrp="1"/>
          </p:cNvSpPr>
          <p:nvPr>
            <p:ph idx="1"/>
          </p:nvPr>
        </p:nvSpPr>
        <p:spPr>
          <a:xfrm>
            <a:off x="990600" y="4191000"/>
            <a:ext cx="7125112" cy="2429798"/>
          </a:xfrm>
        </p:spPr>
        <p:txBody>
          <a:bodyPr>
            <a:normAutofit/>
          </a:bodyPr>
          <a:lstStyle/>
          <a:p>
            <a:pPr algn="ctr"/>
            <a:r>
              <a:rPr lang="en-US" sz="3200" dirty="0" smtClean="0"/>
              <a:t>Tissue at the root of the tongue, it is used to cover the opening of the windpipe</a:t>
            </a:r>
            <a:endParaRPr lang="en-US" sz="32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9789" y="1447800"/>
            <a:ext cx="38100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0554750"/>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Larynx</a:t>
            </a:r>
            <a:endParaRPr lang="en-US" b="1" u="sng" dirty="0"/>
          </a:p>
        </p:txBody>
      </p:sp>
      <p:sp>
        <p:nvSpPr>
          <p:cNvPr id="3" name="Content Placeholder 2"/>
          <p:cNvSpPr>
            <a:spLocks noGrp="1"/>
          </p:cNvSpPr>
          <p:nvPr>
            <p:ph idx="1"/>
          </p:nvPr>
        </p:nvSpPr>
        <p:spPr>
          <a:xfrm>
            <a:off x="838200" y="4038600"/>
            <a:ext cx="7125112" cy="2658398"/>
          </a:xfrm>
        </p:spPr>
        <p:txBody>
          <a:bodyPr>
            <a:normAutofit/>
          </a:bodyPr>
          <a:lstStyle/>
          <a:p>
            <a:pPr algn="ctr"/>
            <a:r>
              <a:rPr lang="en-US" sz="3200" dirty="0" smtClean="0"/>
              <a:t>Hollow muscular organ that forms a path for air to be transported to the lungs and holds the vocal cords(voice box)</a:t>
            </a:r>
            <a:endParaRPr lang="en-US" sz="32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447800"/>
            <a:ext cx="3333750"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620174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Vocal cords(Voice Box)</a:t>
            </a:r>
            <a:endParaRPr lang="en-US" b="1" u="sng" dirty="0"/>
          </a:p>
        </p:txBody>
      </p:sp>
      <p:sp>
        <p:nvSpPr>
          <p:cNvPr id="3" name="Content Placeholder 2"/>
          <p:cNvSpPr>
            <a:spLocks noGrp="1"/>
          </p:cNvSpPr>
          <p:nvPr>
            <p:ph idx="1"/>
          </p:nvPr>
        </p:nvSpPr>
        <p:spPr>
          <a:xfrm>
            <a:off x="990600" y="3962400"/>
            <a:ext cx="7125112" cy="2658398"/>
          </a:xfrm>
        </p:spPr>
        <p:txBody>
          <a:bodyPr>
            <a:normAutofit/>
          </a:bodyPr>
          <a:lstStyle/>
          <a:p>
            <a:r>
              <a:rPr lang="en-US" sz="3200" dirty="0" smtClean="0"/>
              <a:t>Folds of membranous tissue that forms a slit across the epiglottis in the throat, edges vibrate in the airway to produce the organism’s unique voice.</a:t>
            </a:r>
            <a:endParaRPr lang="en-US" sz="32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476374"/>
            <a:ext cx="2828925" cy="2577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0482578"/>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TC102455610[[fn=Autumn]]</Template>
  <TotalTime>71</TotalTime>
  <Words>556</Words>
  <Application>Microsoft Office PowerPoint</Application>
  <PresentationFormat>On-screen Show (4:3)</PresentationFormat>
  <Paragraphs>53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Autumn</vt:lpstr>
      <vt:lpstr>PowerPoint Presentation</vt:lpstr>
      <vt:lpstr>The Main Functions of the respiratory system</vt:lpstr>
      <vt:lpstr>Tracheal Cells Structure and function</vt:lpstr>
      <vt:lpstr>Trachea</vt:lpstr>
      <vt:lpstr>Lungs</vt:lpstr>
      <vt:lpstr>Diaphragm</vt:lpstr>
      <vt:lpstr>Epiglotis</vt:lpstr>
      <vt:lpstr>Larynx</vt:lpstr>
      <vt:lpstr>Vocal cords(Voice Box)</vt:lpstr>
      <vt:lpstr>The “Breathing” Process</vt:lpstr>
      <vt:lpstr>Asthma</vt:lpstr>
      <vt:lpstr>Fun Facts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schofam</dc:creator>
  <cp:lastModifiedBy>schofam</cp:lastModifiedBy>
  <cp:revision>7</cp:revision>
  <dcterms:created xsi:type="dcterms:W3CDTF">2011-06-02T20:25:34Z</dcterms:created>
  <dcterms:modified xsi:type="dcterms:W3CDTF">2011-06-02T21:37:28Z</dcterms:modified>
</cp:coreProperties>
</file>